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3" r:id="rId13"/>
    <p:sldId id="278" r:id="rId14"/>
    <p:sldId id="280" r:id="rId15"/>
    <p:sldId id="281" r:id="rId16"/>
    <p:sldId id="28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F7D5DB"/>
    <a:srgbClr val="009242"/>
    <a:srgbClr val="CBFEA4"/>
    <a:srgbClr val="070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29" y="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7543800" cy="1524000"/>
          </a:xfrm>
        </p:spPr>
        <p:txBody>
          <a:bodyPr anchor="ctr"/>
          <a:lstStyle/>
          <a:p>
            <a:r>
              <a:rPr lang="en-US" sz="7200" dirty="0"/>
              <a:t>Project Management with Azure DevOps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543800" y="63246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8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Task Fields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62000" y="1219200"/>
            <a:ext cx="7543800" cy="990600"/>
          </a:xfrm>
          <a:prstGeom prst="rect">
            <a:avLst/>
          </a:prstGeom>
        </p:spPr>
        <p:txBody>
          <a:bodyPr anchor="t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Remaining work: This field should be updated repeatedly by developers! After DONE status, this field is disabled.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53951-11D9-455D-A955-CC74EA63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7" y="1742948"/>
            <a:ext cx="8653365" cy="43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Backlog Items to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957C5-01B1-4F02-8364-5CF445D5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7216"/>
            <a:ext cx="8369406" cy="25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Mapping Backlog Items to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DD15D-FCAF-4087-B95A-A4A5C1C4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2" y="1295400"/>
            <a:ext cx="825393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Sprint Kanban 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632D74-2090-4D1E-9750-F80F81A0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31" y="1143000"/>
            <a:ext cx="7622738" cy="49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2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Tracking an Item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C5559-F7FF-46C8-BCE2-330D9B47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934200" cy="49777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ACE239-4A86-490A-BCFD-3EA91FCFE03F}"/>
              </a:ext>
            </a:extLst>
          </p:cNvPr>
          <p:cNvSpPr/>
          <p:nvPr/>
        </p:nvSpPr>
        <p:spPr>
          <a:xfrm>
            <a:off x="1066800" y="1981200"/>
            <a:ext cx="2209800" cy="7620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620F9-3EEB-41E6-A1D7-9C74BBF97D8F}"/>
              </a:ext>
            </a:extLst>
          </p:cNvPr>
          <p:cNvSpPr/>
          <p:nvPr/>
        </p:nvSpPr>
        <p:spPr>
          <a:xfrm>
            <a:off x="3886200" y="2971800"/>
            <a:ext cx="1981200" cy="24384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Velocity (Effort)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6AB8A-2E42-4B5B-A1E5-ED52E97A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15" y="1143000"/>
            <a:ext cx="5650170" cy="48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3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Burndown Trend (Remaining Work)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8325D-BA68-46E0-A9A3-F2BF6A35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066800"/>
            <a:ext cx="6019800" cy="50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990601"/>
            <a:ext cx="22098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08000">
              <a:bevelT w="190500" h="190500"/>
            </a:sp3d>
          </a:bodyPr>
          <a:lstStyle/>
          <a:p>
            <a:r>
              <a:rPr lang="en-US" sz="28700" dirty="0">
                <a:gradFill flip="none" rotWithShape="1">
                  <a:gsLst>
                    <a:gs pos="0">
                      <a:srgbClr val="B40101"/>
                    </a:gs>
                    <a:gs pos="89000">
                      <a:schemeClr val="accent1">
                        <a:tint val="23500"/>
                        <a:satMod val="160000"/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466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Autofit/>
          </a:bodyPr>
          <a:lstStyle/>
          <a:p>
            <a:r>
              <a:rPr lang="en-US" sz="2800" dirty="0"/>
              <a:t>What DevOps offers for Project Management?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6096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Item tracking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9432" y="1981200"/>
            <a:ext cx="7516368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2895600"/>
            <a:ext cx="6934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4419600"/>
            <a:ext cx="6934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2209800"/>
            <a:ext cx="2094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Portfolio backlog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014246"/>
            <a:ext cx="109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Backlog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461444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Issue tracking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2209800"/>
            <a:ext cx="1104900" cy="3385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Feature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0" y="3124200"/>
            <a:ext cx="2667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Product Backlog Item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3776246"/>
            <a:ext cx="914400" cy="338554"/>
          </a:xfrm>
          <a:prstGeom prst="rect">
            <a:avLst/>
          </a:prstGeom>
          <a:solidFill>
            <a:srgbClr val="CBF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Task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4690646"/>
            <a:ext cx="1524000" cy="338554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Impediment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86600" y="3776246"/>
            <a:ext cx="914400" cy="338554"/>
          </a:xfrm>
          <a:prstGeom prst="rect">
            <a:avLst/>
          </a:prstGeom>
          <a:solidFill>
            <a:srgbClr val="CBF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Task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38544" y="3124200"/>
            <a:ext cx="914400" cy="338554"/>
          </a:xfrm>
          <a:prstGeom prst="rect">
            <a:avLst/>
          </a:prstGeom>
          <a:solidFill>
            <a:srgbClr val="F7D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Bug</a:t>
            </a:r>
          </a:p>
        </p:txBody>
      </p:sp>
      <p:cxnSp>
        <p:nvCxnSpPr>
          <p:cNvPr id="19" name="Elbow Connector 18"/>
          <p:cNvCxnSpPr>
            <a:endCxn id="13" idx="1"/>
          </p:cNvCxnSpPr>
          <p:nvPr/>
        </p:nvCxnSpPr>
        <p:spPr>
          <a:xfrm rot="16200000" flipH="1">
            <a:off x="3246939" y="2730415"/>
            <a:ext cx="745123" cy="381000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4" idx="1"/>
          </p:cNvCxnSpPr>
          <p:nvPr/>
        </p:nvCxnSpPr>
        <p:spPr>
          <a:xfrm>
            <a:off x="4038600" y="3462754"/>
            <a:ext cx="533400" cy="482769"/>
          </a:xfrm>
          <a:prstGeom prst="bentConnector3">
            <a:avLst>
              <a:gd name="adj1" fmla="val -1429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6" idx="1"/>
          </p:cNvCxnSpPr>
          <p:nvPr/>
        </p:nvCxnSpPr>
        <p:spPr>
          <a:xfrm rot="16200000" flipH="1">
            <a:off x="6730915" y="3589838"/>
            <a:ext cx="482770" cy="228600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Portfolio backlog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“Do you like to first think big, defining your large features first, and then break down and define work as you go along?”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Portfolio Backlog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hierarchical portfolio of Backlog Items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as parent items of child PBIs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7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Features vs. Backlog Items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Product Backlog Item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represents work that can be completed within one Sprint; they are broken down into tasks that need to be accomplished to complete work.  PBIs are estimated to enable Sprint Planning &amp; forecasting (velocity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burndown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Feature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represents work that cannot be completed within a single Sprint and instead will run over a longer period of time before it is complete (think epic). Features are broken down into PBIs to fit into a single Sprint. Features are not Estimated as they are by definition large and unwieldy, instead they have a target date to help prioritize and plan Releases. Features are not used in Sprint Planning as they are too big; only the children in the form of PBIs are used for Sprint Planning and forecasting.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0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Feature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DB2BDE-7325-483E-9336-15CD2B5C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0" y="1524000"/>
            <a:ext cx="8344240" cy="4213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20DFED-D322-4EA8-BE70-9D0DC1915F6E}"/>
              </a:ext>
            </a:extLst>
          </p:cNvPr>
          <p:cNvSpPr/>
          <p:nvPr/>
        </p:nvSpPr>
        <p:spPr>
          <a:xfrm>
            <a:off x="609600" y="1714500"/>
            <a:ext cx="2590800" cy="2286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C824C-0C24-4A51-BEA6-44F5A3F01A44}"/>
              </a:ext>
            </a:extLst>
          </p:cNvPr>
          <p:cNvSpPr/>
          <p:nvPr/>
        </p:nvSpPr>
        <p:spPr>
          <a:xfrm>
            <a:off x="426182" y="2667000"/>
            <a:ext cx="4077040" cy="6858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1A6DC-D477-4FED-8323-31E495CB56FD}"/>
              </a:ext>
            </a:extLst>
          </p:cNvPr>
          <p:cNvSpPr/>
          <p:nvPr/>
        </p:nvSpPr>
        <p:spPr>
          <a:xfrm>
            <a:off x="457200" y="2247900"/>
            <a:ext cx="1447800" cy="1524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Product Backlog Item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62000" y="1219200"/>
            <a:ext cx="7543800" cy="990600"/>
          </a:xfrm>
          <a:prstGeom prst="rect">
            <a:avLst/>
          </a:prstGeom>
        </p:spPr>
        <p:txBody>
          <a:bodyPr anchor="t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you define a PBI, you want to focus on the value that your customer will receive and avoid descriptions of how your team will develop the feature.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CDF20-114B-4371-9FBB-4D6C4E01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42" y="2286000"/>
            <a:ext cx="5578715" cy="38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PBI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3D63B-C50C-495F-AF5D-972F85C4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79" y="1066800"/>
            <a:ext cx="6872841" cy="50926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83CD2-7093-4AF3-B7F3-E4E79CA3B3C1}"/>
              </a:ext>
            </a:extLst>
          </p:cNvPr>
          <p:cNvSpPr/>
          <p:nvPr/>
        </p:nvSpPr>
        <p:spPr>
          <a:xfrm>
            <a:off x="1295400" y="1219200"/>
            <a:ext cx="2133600" cy="1524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C22825-BAA8-445B-97FC-8C5B92DD4321}"/>
              </a:ext>
            </a:extLst>
          </p:cNvPr>
          <p:cNvSpPr/>
          <p:nvPr/>
        </p:nvSpPr>
        <p:spPr>
          <a:xfrm>
            <a:off x="1173680" y="1371600"/>
            <a:ext cx="1264720" cy="1524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B00CB-BBC1-45B4-BC78-37BA364A4B06}"/>
              </a:ext>
            </a:extLst>
          </p:cNvPr>
          <p:cNvSpPr/>
          <p:nvPr/>
        </p:nvSpPr>
        <p:spPr>
          <a:xfrm>
            <a:off x="1173680" y="1600200"/>
            <a:ext cx="1340920" cy="126505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2A51A5-67F2-4499-AEA4-408B4EA55359}"/>
              </a:ext>
            </a:extLst>
          </p:cNvPr>
          <p:cNvSpPr/>
          <p:nvPr/>
        </p:nvSpPr>
        <p:spPr>
          <a:xfrm>
            <a:off x="2514600" y="1752600"/>
            <a:ext cx="1752600" cy="126505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F120EE-FB44-45BA-B12E-DB063D179CF3}"/>
              </a:ext>
            </a:extLst>
          </p:cNvPr>
          <p:cNvSpPr/>
          <p:nvPr/>
        </p:nvSpPr>
        <p:spPr>
          <a:xfrm>
            <a:off x="1143000" y="1930895"/>
            <a:ext cx="3276600" cy="21336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89460-4599-40EC-BB2A-F5B6ECD63CA7}"/>
              </a:ext>
            </a:extLst>
          </p:cNvPr>
          <p:cNvSpPr/>
          <p:nvPr/>
        </p:nvSpPr>
        <p:spPr>
          <a:xfrm>
            <a:off x="1143000" y="4191000"/>
            <a:ext cx="3276600" cy="15240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93481D-6528-48FC-8EFB-96797A3B990D}"/>
              </a:ext>
            </a:extLst>
          </p:cNvPr>
          <p:cNvSpPr/>
          <p:nvPr/>
        </p:nvSpPr>
        <p:spPr>
          <a:xfrm>
            <a:off x="4495800" y="2286000"/>
            <a:ext cx="1219200" cy="228600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9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PBI Kanban Board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33400" y="1219200"/>
            <a:ext cx="2895600" cy="4876800"/>
          </a:xfrm>
          <a:prstGeom prst="rect">
            <a:avLst/>
          </a:prstGeom>
        </p:spPr>
        <p:txBody>
          <a:bodyPr anchor="t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creates  a PBI in the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state with the default reason, “New backlog item.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product owner moves a PBI to </a:t>
            </a:r>
            <a:r>
              <a:rPr lang="en-US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after it is sufficiently </a:t>
            </a:r>
            <a:r>
              <a:rPr lang="en-US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and ready for the team to estimate the level of effort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 Most of the time, items near the top of the Product Backlog are in the Approved state, while items toward the middle and bottom are in a New state.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team updates the status to Committed when they decide to </a:t>
            </a:r>
            <a:r>
              <a:rPr lang="en-US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work during the sprint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 PBI is moved to Done state when the team has completed all its associated tasks and the </a:t>
            </a:r>
            <a:r>
              <a:rPr lang="en-US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 agrees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that the PBI has been implemented according to the Acceptance Criteria.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30ADF-A64B-4465-9AD7-C6978007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371600"/>
            <a:ext cx="54206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r>
              <a:rPr lang="en-US" sz="3600" dirty="0"/>
              <a:t>Assigning Tasks to PBI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62000" y="1219200"/>
            <a:ext cx="7543800" cy="990600"/>
          </a:xfrm>
          <a:prstGeom prst="rect">
            <a:avLst/>
          </a:prstGeom>
        </p:spPr>
        <p:txBody>
          <a:bodyPr anchor="t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Using Scrum, teams forecast work and define tasks at the start of each Sprint, and each team member performs a subset of those tasks.  Tasks can include development, testing and other kinds of work.  For example, a developer role can define tasks to implement PBIS and a tester role can define tasks to write and run test cases.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1C5A5-5B84-4C10-8054-9256F6060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94957"/>
            <a:ext cx="5533045" cy="39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10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1248</TotalTime>
  <Words>520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Impact</vt:lpstr>
      <vt:lpstr>Times New Roman</vt:lpstr>
      <vt:lpstr>Newsprint</vt:lpstr>
      <vt:lpstr>Project Management with Azure DevOps</vt:lpstr>
      <vt:lpstr>What DevOps offers for Project Management?</vt:lpstr>
      <vt:lpstr>Portfolio backlog</vt:lpstr>
      <vt:lpstr>Features vs. Backlog Items</vt:lpstr>
      <vt:lpstr>Feature Fields</vt:lpstr>
      <vt:lpstr>Product Backlog Item</vt:lpstr>
      <vt:lpstr>PBI Fields</vt:lpstr>
      <vt:lpstr>PBI Kanban Board</vt:lpstr>
      <vt:lpstr>Assigning Tasks to PBI</vt:lpstr>
      <vt:lpstr>Task Fields</vt:lpstr>
      <vt:lpstr>Backlog Items to Tasks</vt:lpstr>
      <vt:lpstr>Mapping Backlog Items to Features</vt:lpstr>
      <vt:lpstr>Sprint Kanban Board</vt:lpstr>
      <vt:lpstr>Tracking an Item</vt:lpstr>
      <vt:lpstr>Velocity (Effort)</vt:lpstr>
      <vt:lpstr>Burndown Trend (Remaining Work)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Methodologies</dc:title>
  <dc:creator>Scott Mills</dc:creator>
  <cp:lastModifiedBy>Scott Mills</cp:lastModifiedBy>
  <cp:revision>101</cp:revision>
  <dcterms:created xsi:type="dcterms:W3CDTF">2014-08-25T00:37:45Z</dcterms:created>
  <dcterms:modified xsi:type="dcterms:W3CDTF">2020-09-08T19:39:51Z</dcterms:modified>
</cp:coreProperties>
</file>